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  <p:sldMasterId id="2147483678" r:id="rId2"/>
  </p:sldMasterIdLst>
  <p:notesMasterIdLst>
    <p:notesMasterId r:id="rId15"/>
  </p:notesMasterIdLst>
  <p:sldIdLst>
    <p:sldId id="256" r:id="rId3"/>
    <p:sldId id="257" r:id="rId4"/>
    <p:sldId id="26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</p:sldIdLst>
  <p:sldSz cx="9144000" cy="5143500" type="screen16x9"/>
  <p:notesSz cx="6858000" cy="9144000"/>
  <p:embeddedFontLst>
    <p:embeddedFont>
      <p:font typeface="Roboto Mono" panose="020B0604020202020204" charset="0"/>
      <p:regular r:id="rId16"/>
      <p:bold r:id="rId17"/>
      <p:italic r:id="rId18"/>
      <p:boldItalic r:id="rId19"/>
    </p:embeddedFont>
    <p:embeddedFont>
      <p:font typeface="Cambria" panose="02040503050406030204" pitchFamily="18" charset="0"/>
      <p:regular r:id="rId20"/>
      <p:bold r:id="rId21"/>
      <p:italic r:id="rId22"/>
      <p:boldItalic r:id="rId23"/>
    </p:embeddedFont>
    <p:embeddedFont>
      <p:font typeface="Proxima Nova" panose="020B0604020202020204" charset="0"/>
      <p:regular r:id="rId24"/>
      <p:bold r:id="rId25"/>
      <p:italic r:id="rId26"/>
      <p:boldItalic r:id="rId27"/>
    </p:embeddedFont>
    <p:embeddedFont>
      <p:font typeface="Roboto" panose="020B060402020202020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Quattrocento Sans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A0B187-FD16-4C4C-AED9-247270793F31}">
  <a:tblStyle styleId="{C1A0B187-FD16-4C4C-AED9-247270793F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/Relationships>
</file>

<file path=ppt/media/image1.png>
</file>

<file path=ppt/media/image10.jpg>
</file>

<file path=ppt/media/image11.jpg>
</file>

<file path=ppt/media/image12.jpe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147418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a3b5bb04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a3b5bb04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42054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b625bbf8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8b625bbf8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64579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b625bbf8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b625bbf8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947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a3b5bb04d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a3b5bb04d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1487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a3b5bb04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a3b5bb04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4434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8a3b5bb04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8a3b5bb04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5189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b625bbf80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b625bbf80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9038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b625bbf8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b625bbf8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3217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b625bbf8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b625bbf8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8821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b625bbf8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b625bbf8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0164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b625bbf8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b625bbf8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48400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a3b5bb04d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8a3b5bb04d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6731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874F0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182050" y="32220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" name="Google Shape;102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192506" y="106611"/>
            <a:ext cx="71568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roxima Nova"/>
              <a:buNone/>
              <a:defRPr sz="2400" b="1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108" name="Google Shape;108;p25"/>
          <p:cNvSpPr txBox="1"/>
          <p:nvPr/>
        </p:nvSpPr>
        <p:spPr>
          <a:xfrm>
            <a:off x="7928931" y="4834803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5"/>
          <p:cNvSpPr txBox="1">
            <a:spLocks noGrp="1"/>
          </p:cNvSpPr>
          <p:nvPr>
            <p:ph type="sldNum" idx="12"/>
          </p:nvPr>
        </p:nvSpPr>
        <p:spPr>
          <a:xfrm>
            <a:off x="8662395" y="4958869"/>
            <a:ext cx="443100" cy="1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300">
                <a:solidFill>
                  <a:srgbClr val="999999"/>
                </a:solidFill>
              </a:defRPr>
            </a:lvl1pPr>
            <a:lvl2pPr lvl="1" rtl="0">
              <a:buNone/>
              <a:defRPr sz="1300">
                <a:solidFill>
                  <a:srgbClr val="999999"/>
                </a:solidFill>
              </a:defRPr>
            </a:lvl2pPr>
            <a:lvl3pPr lvl="2" rtl="0">
              <a:buNone/>
              <a:defRPr sz="1300">
                <a:solidFill>
                  <a:srgbClr val="999999"/>
                </a:solidFill>
              </a:defRPr>
            </a:lvl3pPr>
            <a:lvl4pPr lvl="3" rtl="0">
              <a:buNone/>
              <a:defRPr sz="1300">
                <a:solidFill>
                  <a:srgbClr val="999999"/>
                </a:solidFill>
              </a:defRPr>
            </a:lvl4pPr>
            <a:lvl5pPr lvl="4" rtl="0">
              <a:buNone/>
              <a:defRPr sz="1300">
                <a:solidFill>
                  <a:srgbClr val="999999"/>
                </a:solidFill>
              </a:defRPr>
            </a:lvl5pPr>
            <a:lvl6pPr lvl="5" rtl="0">
              <a:buNone/>
              <a:defRPr sz="1300">
                <a:solidFill>
                  <a:srgbClr val="999999"/>
                </a:solidFill>
              </a:defRPr>
            </a:lvl6pPr>
            <a:lvl7pPr lvl="6" rtl="0">
              <a:buNone/>
              <a:defRPr sz="1300">
                <a:solidFill>
                  <a:srgbClr val="999999"/>
                </a:solidFill>
              </a:defRPr>
            </a:lvl7pPr>
            <a:lvl8pPr lvl="7" rtl="0">
              <a:buNone/>
              <a:defRPr sz="1300">
                <a:solidFill>
                  <a:srgbClr val="999999"/>
                </a:solidFill>
              </a:defRPr>
            </a:lvl8pPr>
            <a:lvl9pPr lvl="8" rtl="0">
              <a:buNone/>
              <a:defRPr sz="1300">
                <a:solidFill>
                  <a:srgbClr val="99999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 1">
  <p:cSld name="1_Title and Content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>
            <a:spLocks noGrp="1"/>
          </p:cNvSpPr>
          <p:nvPr>
            <p:ph type="title"/>
          </p:nvPr>
        </p:nvSpPr>
        <p:spPr>
          <a:xfrm>
            <a:off x="192506" y="13304"/>
            <a:ext cx="71568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 b="1" i="0" u="none" strike="noStrike" cap="none">
                <a:solidFill>
                  <a:srgbClr val="666666"/>
                </a:solidFill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26"/>
          <p:cNvSpPr txBox="1"/>
          <p:nvPr/>
        </p:nvSpPr>
        <p:spPr>
          <a:xfrm>
            <a:off x="7928931" y="4834803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300">
                <a:solidFill>
                  <a:schemeClr val="dk1"/>
                </a:solidFill>
              </a:defRPr>
            </a:lvl1pPr>
            <a:lvl2pPr lvl="1" rtl="0">
              <a:buNone/>
              <a:defRPr sz="1300">
                <a:solidFill>
                  <a:schemeClr val="dk1"/>
                </a:solidFill>
              </a:defRPr>
            </a:lvl2pPr>
            <a:lvl3pPr lvl="2" rtl="0">
              <a:buNone/>
              <a:defRPr sz="1300">
                <a:solidFill>
                  <a:schemeClr val="dk1"/>
                </a:solidFill>
              </a:defRPr>
            </a:lvl3pPr>
            <a:lvl4pPr lvl="3" rtl="0">
              <a:buNone/>
              <a:defRPr sz="1300">
                <a:solidFill>
                  <a:schemeClr val="dk1"/>
                </a:solidFill>
              </a:defRPr>
            </a:lvl4pPr>
            <a:lvl5pPr lvl="4" rtl="0">
              <a:buNone/>
              <a:defRPr sz="1300">
                <a:solidFill>
                  <a:schemeClr val="dk1"/>
                </a:solidFill>
              </a:defRPr>
            </a:lvl5pPr>
            <a:lvl6pPr lvl="5" rtl="0">
              <a:buNone/>
              <a:defRPr sz="1300">
                <a:solidFill>
                  <a:schemeClr val="dk1"/>
                </a:solidFill>
              </a:defRPr>
            </a:lvl6pPr>
            <a:lvl7pPr lvl="6" rtl="0">
              <a:buNone/>
              <a:defRPr sz="1300">
                <a:solidFill>
                  <a:schemeClr val="dk1"/>
                </a:solidFill>
              </a:defRPr>
            </a:lvl7pPr>
            <a:lvl8pPr lvl="7" rtl="0">
              <a:buNone/>
              <a:defRPr sz="1300">
                <a:solidFill>
                  <a:schemeClr val="dk1"/>
                </a:solidFill>
              </a:defRPr>
            </a:lvl8pPr>
            <a:lvl9pPr lvl="8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 1 1 1 1">
  <p:cSld name="1_Title and Content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/>
        </p:nvSpPr>
        <p:spPr>
          <a:xfrm>
            <a:off x="7928931" y="4834803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300">
                <a:solidFill>
                  <a:schemeClr val="dk1"/>
                </a:solidFill>
              </a:defRPr>
            </a:lvl1pPr>
            <a:lvl2pPr lvl="1" rtl="0">
              <a:buNone/>
              <a:defRPr sz="1300">
                <a:solidFill>
                  <a:schemeClr val="dk1"/>
                </a:solidFill>
              </a:defRPr>
            </a:lvl2pPr>
            <a:lvl3pPr lvl="2" rtl="0">
              <a:buNone/>
              <a:defRPr sz="1300">
                <a:solidFill>
                  <a:schemeClr val="dk1"/>
                </a:solidFill>
              </a:defRPr>
            </a:lvl3pPr>
            <a:lvl4pPr lvl="3" rtl="0">
              <a:buNone/>
              <a:defRPr sz="1300">
                <a:solidFill>
                  <a:schemeClr val="dk1"/>
                </a:solidFill>
              </a:defRPr>
            </a:lvl4pPr>
            <a:lvl5pPr lvl="4" rtl="0">
              <a:buNone/>
              <a:defRPr sz="1300">
                <a:solidFill>
                  <a:schemeClr val="dk1"/>
                </a:solidFill>
              </a:defRPr>
            </a:lvl5pPr>
            <a:lvl6pPr lvl="5" rtl="0">
              <a:buNone/>
              <a:defRPr sz="1300">
                <a:solidFill>
                  <a:schemeClr val="dk1"/>
                </a:solidFill>
              </a:defRPr>
            </a:lvl6pPr>
            <a:lvl7pPr lvl="6" rtl="0">
              <a:buNone/>
              <a:defRPr sz="1300">
                <a:solidFill>
                  <a:schemeClr val="dk1"/>
                </a:solidFill>
              </a:defRPr>
            </a:lvl7pPr>
            <a:lvl8pPr lvl="7" rtl="0">
              <a:buNone/>
              <a:defRPr sz="1300">
                <a:solidFill>
                  <a:schemeClr val="dk1"/>
                </a:solidFill>
              </a:defRPr>
            </a:lvl8pPr>
            <a:lvl9pPr lvl="8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192506" y="106611"/>
            <a:ext cx="71568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ria"/>
              <a:buNone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9" name="Google Shape;119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92763" y="197890"/>
            <a:ext cx="1280764" cy="44881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28"/>
          <p:cNvCxnSpPr/>
          <p:nvPr/>
        </p:nvCxnSpPr>
        <p:spPr>
          <a:xfrm>
            <a:off x="0" y="4912460"/>
            <a:ext cx="9144000" cy="0"/>
          </a:xfrm>
          <a:prstGeom prst="straightConnector1">
            <a:avLst/>
          </a:prstGeom>
          <a:noFill/>
          <a:ln w="19050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28"/>
          <p:cNvCxnSpPr/>
          <p:nvPr/>
        </p:nvCxnSpPr>
        <p:spPr>
          <a:xfrm>
            <a:off x="1809093" y="782047"/>
            <a:ext cx="7335000" cy="0"/>
          </a:xfrm>
          <a:prstGeom prst="straightConnector1">
            <a:avLst/>
          </a:prstGeom>
          <a:noFill/>
          <a:ln w="76200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2" name="Google Shape;122;p28"/>
          <p:cNvSpPr txBox="1"/>
          <p:nvPr/>
        </p:nvSpPr>
        <p:spPr>
          <a:xfrm>
            <a:off x="-76200" y="4914217"/>
            <a:ext cx="464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3" name="Google Shape;123;p28"/>
          <p:cNvCxnSpPr/>
          <p:nvPr/>
        </p:nvCxnSpPr>
        <p:spPr>
          <a:xfrm>
            <a:off x="1" y="782047"/>
            <a:ext cx="1809000" cy="0"/>
          </a:xfrm>
          <a:prstGeom prst="straightConnector1">
            <a:avLst/>
          </a:prstGeom>
          <a:noFill/>
          <a:ln w="762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28"/>
          <p:cNvSpPr txBox="1"/>
          <p:nvPr/>
        </p:nvSpPr>
        <p:spPr>
          <a:xfrm>
            <a:off x="7869021" y="4958834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55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body" idx="1"/>
          </p:nvPr>
        </p:nvSpPr>
        <p:spPr>
          <a:xfrm>
            <a:off x="457200" y="1200152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29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29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0"/>
          <p:cNvSpPr txBox="1">
            <a:spLocks noGrp="1"/>
          </p:cNvSpPr>
          <p:nvPr>
            <p:ph type="title"/>
          </p:nvPr>
        </p:nvSpPr>
        <p:spPr>
          <a:xfrm>
            <a:off x="457203" y="205979"/>
            <a:ext cx="5874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30"/>
          <p:cNvSpPr txBox="1">
            <a:spLocks noGrp="1"/>
          </p:cNvSpPr>
          <p:nvPr>
            <p:ph type="body" idx="1"/>
          </p:nvPr>
        </p:nvSpPr>
        <p:spPr>
          <a:xfrm>
            <a:off x="457200" y="1200152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30"/>
          <p:cNvSpPr txBox="1">
            <a:spLocks noGrp="1"/>
          </p:cNvSpPr>
          <p:nvPr>
            <p:ph type="body" idx="2"/>
          </p:nvPr>
        </p:nvSpPr>
        <p:spPr>
          <a:xfrm>
            <a:off x="4648200" y="1200152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30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3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2874F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598000" y="4597500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9.jp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10" Type="http://schemas.openxmlformats.org/officeDocument/2006/relationships/hyperlink" Target="https://drive.google.com/file/d/19Spuz0Dn6l85wFzDPDVb_8kYRk5TXme8/view?usp=sharing" TargetMode="External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st.github.com/thesunRider/83287e866bfcd32b8cdfe1669fcb197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5271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2"/>
          <p:cNvSpPr txBox="1"/>
          <p:nvPr/>
        </p:nvSpPr>
        <p:spPr>
          <a:xfrm>
            <a:off x="281325" y="2423600"/>
            <a:ext cx="8745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Intelligent Picking</a:t>
            </a:r>
            <a:endParaRPr sz="3600"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999300" y="3653100"/>
            <a:ext cx="6780300" cy="10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Team Name     :</a:t>
            </a:r>
            <a:endParaRPr sz="1900"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Institute Name: </a:t>
            </a:r>
            <a:endParaRPr sz="1900"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BD16F5F-01D1-4B8A-B962-B1D9C89785B8}"/>
              </a:ext>
            </a:extLst>
          </p:cNvPr>
          <p:cNvSpPr txBox="1"/>
          <p:nvPr/>
        </p:nvSpPr>
        <p:spPr>
          <a:xfrm>
            <a:off x="3377442" y="3681884"/>
            <a:ext cx="11945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PhyXiX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6592DAD-0D8B-40E2-B5AB-15BE545EB569}"/>
              </a:ext>
            </a:extLst>
          </p:cNvPr>
          <p:cNvSpPr txBox="1"/>
          <p:nvPr/>
        </p:nvSpPr>
        <p:spPr>
          <a:xfrm>
            <a:off x="3324446" y="4347135"/>
            <a:ext cx="53559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National Institute of Technology (NIT), Calicut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1"/>
          <p:cNvSpPr txBox="1"/>
          <p:nvPr/>
        </p:nvSpPr>
        <p:spPr>
          <a:xfrm>
            <a:off x="135875" y="145275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Execution Plan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5" name="Google Shape;215;p41"/>
          <p:cNvSpPr txBox="1"/>
          <p:nvPr/>
        </p:nvSpPr>
        <p:spPr>
          <a:xfrm>
            <a:off x="75200" y="1072225"/>
            <a:ext cx="8547000" cy="3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High level action items in terms of what will be the steps from the drawing board to the actual prototype.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43"/>
          <p:cNvSpPr txBox="1"/>
          <p:nvPr/>
        </p:nvSpPr>
        <p:spPr>
          <a:xfrm>
            <a:off x="135875" y="145275"/>
            <a:ext cx="72921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&lt;&lt;Extra: Slide#10&gt;&gt;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9" name="Google Shape;229;p43"/>
          <p:cNvSpPr txBox="1"/>
          <p:nvPr/>
        </p:nvSpPr>
        <p:spPr>
          <a:xfrm>
            <a:off x="135875" y="1071750"/>
            <a:ext cx="83727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93"/>
            <a:ext cx="9143999" cy="51386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3"/>
          <p:cNvSpPr txBox="1"/>
          <p:nvPr/>
        </p:nvSpPr>
        <p:spPr>
          <a:xfrm>
            <a:off x="135875" y="145275"/>
            <a:ext cx="72921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Team members details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159" name="Google Shape;159;p33"/>
          <p:cNvGraphicFramePr/>
          <p:nvPr>
            <p:extLst>
              <p:ext uri="{D42A27DB-BD31-4B8C-83A1-F6EECF244321}">
                <p14:modId xmlns:p14="http://schemas.microsoft.com/office/powerpoint/2010/main" val="456229237"/>
              </p:ext>
            </p:extLst>
          </p:nvPr>
        </p:nvGraphicFramePr>
        <p:xfrm>
          <a:off x="221350" y="1302275"/>
          <a:ext cx="8769425" cy="2592815"/>
        </p:xfrm>
        <a:graphic>
          <a:graphicData uri="http://schemas.openxmlformats.org/drawingml/2006/table">
            <a:tbl>
              <a:tblPr>
                <a:noFill/>
                <a:tableStyleId>{C1A0B187-FD16-4C4C-AED9-247270793F31}</a:tableStyleId>
              </a:tblPr>
              <a:tblGrid>
                <a:gridCol w="17200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098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098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4098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098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40987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Team Name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PhyXIX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Institute Name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National Institute of Technology Calicut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1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Team Members &gt;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 (Leader)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4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</a:t>
                      </a:r>
                      <a:endParaRPr sz="1000" b="1" dirty="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Suryasaradhi</a:t>
                      </a:r>
                      <a:r>
                        <a:rPr lang="en-US" dirty="0"/>
                        <a:t> .B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Mullai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Vaneshwar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Thomas Savio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Tarun</a:t>
                      </a:r>
                      <a:r>
                        <a:rPr lang="en-US" dirty="0"/>
                        <a:t> Sharma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C.R. </a:t>
                      </a:r>
                      <a:r>
                        <a:rPr lang="en-US"/>
                        <a:t>Vivroshan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Batch</a:t>
                      </a:r>
                      <a:endParaRPr sz="1000" b="1" dirty="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2018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2018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2018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2018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2018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Area of expertise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Computer Vision and Processing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Mathematics and Kinematics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Model </a:t>
                      </a:r>
                      <a:r>
                        <a:rPr lang="en-US" dirty="0" err="1"/>
                        <a:t>Visualisation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Python Research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Model </a:t>
                      </a:r>
                      <a:r>
                        <a:rPr lang="en-US" dirty="0" err="1"/>
                        <a:t>Visualisation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5"/>
          <p:cNvSpPr txBox="1"/>
          <p:nvPr/>
        </p:nvSpPr>
        <p:spPr>
          <a:xfrm>
            <a:off x="135875" y="145275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Functionalities of the Robot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3" name="Google Shape;173;p35"/>
          <p:cNvSpPr txBox="1"/>
          <p:nvPr/>
        </p:nvSpPr>
        <p:spPr>
          <a:xfrm>
            <a:off x="82288" y="1792480"/>
            <a:ext cx="8547000" cy="13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>
              <a:buSzPts val="1700"/>
              <a:buFont typeface="Roboto Mono"/>
              <a:buChar char="❏"/>
            </a:pPr>
            <a:r>
              <a:rPr lang="en-US" sz="1200" dirty="0">
                <a:latin typeface="Roboto Mono" charset="0"/>
                <a:ea typeface="Roboto Mono" charset="0"/>
                <a:cs typeface="Roboto Mono"/>
                <a:sym typeface="Roboto Mono"/>
              </a:rPr>
              <a:t>The </a:t>
            </a:r>
            <a:r>
              <a:rPr lang="en-US" sz="1200" dirty="0" smtClean="0">
                <a:latin typeface="Roboto Mono" charset="0"/>
                <a:ea typeface="Roboto Mono" charset="0"/>
                <a:cs typeface="Roboto Mono"/>
                <a:sym typeface="Roboto Mono"/>
              </a:rPr>
              <a:t>main purpose of any robot is helping is better utilization of human resources by taking care of repetitive tasks</a:t>
            </a:r>
            <a:r>
              <a:rPr lang="en-US" sz="1200" dirty="0" smtClean="0">
                <a:latin typeface="Roboto Mono" charset="0"/>
                <a:ea typeface="Roboto Mono" charset="0"/>
              </a:rPr>
              <a:t>, our robot does a great job on that front by trans-locating materials round the clock which is a tedious task otherwise for humans.</a:t>
            </a:r>
            <a:endParaRPr lang="en-US" sz="1200" dirty="0">
              <a:latin typeface="Roboto Mono" charset="0"/>
              <a:ea typeface="Roboto Mono" charset="0"/>
            </a:endParaRPr>
          </a:p>
          <a:p>
            <a:pPr marL="457200" lvl="0" indent="-336550">
              <a:buSzPts val="1700"/>
            </a:pPr>
            <a:endParaRPr lang="en-US" sz="1200" dirty="0">
              <a:latin typeface="Roboto Mono" charset="0"/>
              <a:ea typeface="Roboto Mono" charset="0"/>
            </a:endParaRPr>
          </a:p>
          <a:p>
            <a:pPr marL="457200" lvl="0" indent="-336550">
              <a:buSzPts val="1700"/>
              <a:buFont typeface="Roboto Mono"/>
              <a:buChar char="❏"/>
            </a:pPr>
            <a:r>
              <a:rPr lang="en-US" sz="1200" dirty="0">
                <a:latin typeface="Roboto Mono" charset="0"/>
                <a:ea typeface="Roboto Mono" charset="0"/>
              </a:rPr>
              <a:t>It identifies objects in real world by comparing with its database. Based on this the objects are classified and sorted accordingly in its drop location.</a:t>
            </a:r>
          </a:p>
          <a:p>
            <a:pPr marL="457200" lvl="0" indent="-336550">
              <a:buSzPts val="1700"/>
            </a:pPr>
            <a:endParaRPr lang="en-US" sz="1200" dirty="0">
              <a:latin typeface="Roboto Mono" charset="0"/>
              <a:ea typeface="Roboto Mono" charset="0"/>
            </a:endParaRPr>
          </a:p>
          <a:p>
            <a:pPr marL="457200" lvl="0" indent="-336550">
              <a:buSzPts val="1700"/>
              <a:buFont typeface="Roboto Mono"/>
              <a:buChar char="❏"/>
            </a:pPr>
            <a:r>
              <a:rPr lang="en-US" sz="1200" dirty="0">
                <a:latin typeface="Roboto Mono" charset="0"/>
                <a:ea typeface="Roboto Mono" charset="0"/>
              </a:rPr>
              <a:t>Robot Localization and Mapping ,Translocation , Identification , Systemization and Execution of plan paths describes the activities of the robot in its entirety.</a:t>
            </a:r>
          </a:p>
          <a:p>
            <a:pPr marL="457200" lvl="0" indent="-336550">
              <a:buSzPts val="1700"/>
              <a:buFont typeface="Roboto Mono"/>
              <a:buChar char="❏"/>
            </a:pPr>
            <a:endParaRPr lang="en-US" sz="1200" dirty="0">
              <a:latin typeface="Roboto Mono" charset="0"/>
              <a:ea typeface="Roboto Mono" charset="0"/>
              <a:cs typeface="Roboto Mono"/>
              <a:sym typeface="Roboto Mono"/>
            </a:endParaRPr>
          </a:p>
          <a:p>
            <a:pPr marL="457200" lvl="0" indent="-336550">
              <a:buSzPts val="1700"/>
            </a:pPr>
            <a:endParaRPr lang="en-US" sz="1200" dirty="0">
              <a:latin typeface="Roboto Mono" charset="0"/>
              <a:ea typeface="Roboto Mono" charset="0"/>
              <a:cs typeface="Roboto Mono"/>
              <a:sym typeface="Roboto Mono"/>
            </a:endParaRPr>
          </a:p>
          <a:p>
            <a:pPr marL="457200" indent="-336550">
              <a:buSzPts val="1700"/>
              <a:buFont typeface="Roboto Mono"/>
              <a:buChar char="❏"/>
            </a:pPr>
            <a:r>
              <a:rPr lang="en-US" sz="1200" dirty="0">
                <a:latin typeface="Roboto Mono" charset="0"/>
                <a:ea typeface="Roboto Mono" charset="0"/>
              </a:rPr>
              <a:t>The hybrid system of </a:t>
            </a:r>
            <a:r>
              <a:rPr lang="en-US" sz="1200" b="1" dirty="0">
                <a:latin typeface="Roboto Mono" charset="0"/>
                <a:ea typeface="Roboto Mono" charset="0"/>
              </a:rPr>
              <a:t>suction grabbing</a:t>
            </a:r>
            <a:r>
              <a:rPr lang="en-US" sz="1200" dirty="0">
                <a:latin typeface="Roboto Mono" charset="0"/>
                <a:ea typeface="Roboto Mono" charset="0"/>
              </a:rPr>
              <a:t> and </a:t>
            </a:r>
            <a:r>
              <a:rPr lang="en-US" sz="1200" b="1" dirty="0">
                <a:latin typeface="Roboto Mono" charset="0"/>
                <a:ea typeface="Roboto Mono" charset="0"/>
              </a:rPr>
              <a:t>mechanical grabbing</a:t>
            </a:r>
            <a:r>
              <a:rPr lang="en-US" sz="1200" dirty="0">
                <a:latin typeface="Roboto Mono" charset="0"/>
                <a:ea typeface="Roboto Mono" charset="0"/>
              </a:rPr>
              <a:t> ensures that </a:t>
            </a:r>
            <a:r>
              <a:rPr lang="en-US" sz="1200" dirty="0" smtClean="0">
                <a:latin typeface="Roboto Mono" charset="0"/>
                <a:ea typeface="Roboto Mono" charset="0"/>
              </a:rPr>
              <a:t>most, </a:t>
            </a:r>
            <a:r>
              <a:rPr lang="en-US" sz="1200" dirty="0">
                <a:latin typeface="Roboto Mono" charset="0"/>
                <a:ea typeface="Roboto Mono" charset="0"/>
              </a:rPr>
              <a:t>if </a:t>
            </a:r>
            <a:r>
              <a:rPr lang="en-US" sz="1200" dirty="0" smtClean="0">
                <a:latin typeface="Roboto Mono" charset="0"/>
                <a:ea typeface="Roboto Mono" charset="0"/>
              </a:rPr>
              <a:t>not all </a:t>
            </a:r>
            <a:r>
              <a:rPr lang="en-US" sz="1200" dirty="0">
                <a:latin typeface="Roboto Mono" charset="0"/>
                <a:ea typeface="Roboto Mono" charset="0"/>
              </a:rPr>
              <a:t>objects are in the scope of the robot. The intrinsic properties of the robot ensures that it </a:t>
            </a:r>
            <a:r>
              <a:rPr lang="en-US" sz="1200" dirty="0" smtClean="0">
                <a:latin typeface="Roboto Mono" charset="0"/>
                <a:ea typeface="Roboto Mono" charset="0"/>
              </a:rPr>
              <a:t>can even </a:t>
            </a:r>
            <a:r>
              <a:rPr lang="en-US" sz="1200" dirty="0">
                <a:latin typeface="Roboto Mono" charset="0"/>
                <a:ea typeface="Roboto Mono" charset="0"/>
              </a:rPr>
              <a:t>work </a:t>
            </a:r>
            <a:r>
              <a:rPr lang="en-US" sz="1200" dirty="0" smtClean="0">
                <a:latin typeface="Roboto Mono" charset="0"/>
                <a:ea typeface="Roboto Mono" charset="0"/>
              </a:rPr>
              <a:t>in pitch dark warehouses even in absence of light. These </a:t>
            </a:r>
            <a:r>
              <a:rPr lang="en-US" sz="1200" dirty="0">
                <a:latin typeface="Roboto Mono" charset="0"/>
                <a:ea typeface="Roboto Mono" charset="0"/>
              </a:rPr>
              <a:t>two features </a:t>
            </a:r>
            <a:r>
              <a:rPr lang="en-US" sz="1200" dirty="0" smtClean="0">
                <a:latin typeface="Roboto Mono" charset="0"/>
                <a:ea typeface="Roboto Mono" charset="0"/>
              </a:rPr>
              <a:t>makes this machinery better by leaps and bounds compared to others</a:t>
            </a:r>
            <a:r>
              <a:rPr lang="en-US" sz="1200" dirty="0" smtClean="0">
                <a:latin typeface="Roboto Mono" charset="0"/>
                <a:ea typeface="Roboto Mono" charset="0"/>
                <a:cs typeface="Roboto Mono"/>
                <a:sym typeface="Roboto Mono"/>
              </a:rPr>
              <a:t>.</a:t>
            </a:r>
            <a:endParaRPr lang="en-US" sz="1200" dirty="0">
              <a:latin typeface="Roboto Mono" charset="0"/>
              <a:ea typeface="Roboto Mono" charset="0"/>
              <a:cs typeface="Roboto Mono"/>
              <a:sym typeface="Roboto Mono"/>
            </a:endParaRPr>
          </a:p>
          <a:p>
            <a:pPr marL="457200" indent="-336550">
              <a:buSzPts val="1700"/>
            </a:pPr>
            <a:endParaRPr lang="en-US" sz="1200" dirty="0">
              <a:latin typeface="Roboto Mono" charset="0"/>
              <a:ea typeface="Roboto Mono" charset="0"/>
              <a:cs typeface="Roboto Mono"/>
              <a:sym typeface="Roboto Mono"/>
            </a:endParaRPr>
          </a:p>
          <a:p>
            <a:pPr marL="457200" indent="-336550">
              <a:buSzPts val="1700"/>
              <a:buFont typeface="Roboto Mono"/>
              <a:buChar char="❏"/>
            </a:pPr>
            <a:r>
              <a:rPr lang="en-US" sz="1200" dirty="0">
                <a:latin typeface="Roboto Mono" charset="0"/>
                <a:ea typeface="Roboto Mono" charset="0"/>
                <a:cs typeface="Roboto Mono"/>
                <a:sym typeface="Roboto Mono"/>
              </a:rPr>
              <a:t>Another desirable feature that comes along with robot, is the </a:t>
            </a:r>
            <a:r>
              <a:rPr lang="en-US" sz="1200" dirty="0" smtClean="0">
                <a:latin typeface="Roboto Mono" charset="0"/>
                <a:ea typeface="Roboto Mono" charset="0"/>
                <a:cs typeface="Roboto Mono"/>
                <a:sym typeface="Roboto Mono"/>
              </a:rPr>
              <a:t>mounting </a:t>
            </a:r>
            <a:r>
              <a:rPr lang="en-US" sz="1200" dirty="0">
                <a:latin typeface="Roboto Mono" charset="0"/>
                <a:ea typeface="Roboto Mono" charset="0"/>
                <a:cs typeface="Roboto Mono"/>
                <a:sym typeface="Roboto Mono"/>
              </a:rPr>
              <a:t>of the frame, that holds the grabber and its path, to translocate objects both horizontally and vertically while being </a:t>
            </a:r>
            <a:r>
              <a:rPr lang="en-US" sz="1200" dirty="0" smtClean="0">
                <a:latin typeface="Roboto Mono" charset="0"/>
                <a:ea typeface="Roboto Mono" charset="0"/>
                <a:cs typeface="Roboto Mono"/>
                <a:sym typeface="Roboto Mono"/>
              </a:rPr>
              <a:t>in-concurrent</a:t>
            </a:r>
            <a:r>
              <a:rPr lang="en-US" sz="1200" dirty="0">
                <a:latin typeface="Roboto Mono" charset="0"/>
                <a:ea typeface="Roboto Mono" charset="0"/>
                <a:cs typeface="Roboto Mono"/>
                <a:sym typeface="Roboto Mono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76159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6"/>
          <p:cNvSpPr txBox="1"/>
          <p:nvPr/>
        </p:nvSpPr>
        <p:spPr>
          <a:xfrm>
            <a:off x="135875" y="0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Roboto Mono"/>
                <a:ea typeface="Roboto Mono"/>
                <a:cs typeface="Roboto Mono"/>
                <a:sym typeface="Roboto Mono"/>
              </a:rPr>
              <a:t>Robot Specifications</a:t>
            </a:r>
            <a:endParaRPr sz="20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0" name="Google Shape;180;p36"/>
          <p:cNvSpPr txBox="1"/>
          <p:nvPr/>
        </p:nvSpPr>
        <p:spPr>
          <a:xfrm>
            <a:off x="135875" y="1549079"/>
            <a:ext cx="8547000" cy="2765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Roboto Mono"/>
                <a:ea typeface="Roboto Mono"/>
                <a:cs typeface="Roboto Mono"/>
                <a:sym typeface="Roboto Mono"/>
              </a:rPr>
              <a:t>Overall: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Total Weight		: ~10kg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Total Power Draw		: ~100W</a:t>
            </a:r>
          </a:p>
          <a:p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Optimal Supply Voltage	: ~240V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Max Supply Current		: ~10A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Product Dimensions 		: 6m x 3m x 2m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Maximum Load Transportable	: ~5KG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Minimum Pick-to-Drop Time	: ~30s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Roboto Mono"/>
                <a:ea typeface="Roboto Mono"/>
                <a:cs typeface="Roboto Mono"/>
                <a:sym typeface="Roboto Mono"/>
              </a:rPr>
              <a:t>Gripper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Surface Grip : Silicon Tips *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Jaw Style    : Baxter Jaws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 Mono"/>
                <a:ea typeface="Roboto Mono"/>
                <a:cs typeface="Roboto Mono"/>
                <a:sym typeface="Roboto Mono"/>
              </a:rPr>
              <a:t>	Suction style: Suction Cup 2cm x 2cm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Roboto Mono"/>
                <a:ea typeface="Roboto Mono"/>
                <a:cs typeface="Roboto Mono"/>
                <a:sym typeface="Roboto Mono"/>
              </a:rPr>
              <a:t>Motors :</a:t>
            </a:r>
            <a:r>
              <a:rPr lang="pt-BR" sz="1100" dirty="0"/>
              <a:t>	</a:t>
            </a:r>
          </a:p>
          <a:p>
            <a:r>
              <a:rPr lang="en-IN" sz="1100" dirty="0"/>
              <a:t>	Control Signal       : PWM Analog 	</a:t>
            </a:r>
          </a:p>
          <a:p>
            <a:r>
              <a:rPr lang="de-DE" sz="1100" dirty="0"/>
              <a:t>	Torque 	        : @ 4.8V: 12.2 kg-cm @ 6.0V: 14.5 kg-cm 	</a:t>
            </a:r>
            <a:r>
              <a:rPr lang="en-IN" sz="1100" dirty="0"/>
              <a:t>	</a:t>
            </a:r>
          </a:p>
          <a:p>
            <a:r>
              <a:rPr lang="en-US" sz="1100" dirty="0"/>
              <a:t>	Speed 	        : @ 4.8V: 0.20 sec/60° @ 6.0V: 0.18 sec/60°</a:t>
            </a:r>
          </a:p>
          <a:p>
            <a:endParaRPr lang="en-US" sz="1100" dirty="0"/>
          </a:p>
          <a:p>
            <a:r>
              <a:rPr lang="en-US" sz="1100" b="1" dirty="0">
                <a:latin typeface="Roboto Mono" panose="020B0604020202020204" charset="0"/>
                <a:ea typeface="Roboto Mono" panose="020B0604020202020204" charset="0"/>
              </a:rPr>
              <a:t>Controllers :</a:t>
            </a:r>
          </a:p>
          <a:p>
            <a:r>
              <a:rPr lang="en-US" sz="1100" dirty="0"/>
              <a:t>	Onboard controller Type 	        : PWM</a:t>
            </a:r>
          </a:p>
          <a:p>
            <a:r>
              <a:rPr lang="en-US" sz="1100" dirty="0"/>
              <a:t>	Voltage		        : 3~5 V</a:t>
            </a:r>
          </a:p>
          <a:p>
            <a:r>
              <a:rPr lang="en-US" sz="1100" dirty="0"/>
              <a:t>	Architecture		        : Microcontroller </a:t>
            </a:r>
          </a:p>
          <a:p>
            <a:endParaRPr lang="en-US" sz="1100" dirty="0"/>
          </a:p>
          <a:p>
            <a:r>
              <a:rPr lang="en-US" sz="1100" dirty="0"/>
              <a:t>Third party devices such as </a:t>
            </a:r>
            <a:r>
              <a:rPr lang="en-US" sz="1100" b="1" i="1" dirty="0"/>
              <a:t>KINECT </a:t>
            </a:r>
            <a:r>
              <a:rPr lang="en-US" sz="1100" dirty="0"/>
              <a:t>will be used to generate imageries.</a:t>
            </a:r>
          </a:p>
          <a:p>
            <a:r>
              <a:rPr lang="en-US" sz="1100" dirty="0"/>
              <a:t>A GPU-Powered Cloud Cluster will be used for calculations received from the robot.</a:t>
            </a:r>
            <a:r>
              <a:rPr lang="en-IN" sz="1100" dirty="0"/>
              <a:t>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7"/>
          <p:cNvSpPr txBox="1"/>
          <p:nvPr/>
        </p:nvSpPr>
        <p:spPr>
          <a:xfrm>
            <a:off x="135875" y="145275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Robot/Solution Limitations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7" name="Google Shape;187;p37"/>
          <p:cNvSpPr txBox="1"/>
          <p:nvPr/>
        </p:nvSpPr>
        <p:spPr>
          <a:xfrm>
            <a:off x="298500" y="1297378"/>
            <a:ext cx="85470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The Robot runs from the data provided by </a:t>
            </a:r>
            <a:r>
              <a:rPr lang="en-US" sz="1200" b="1" i="1" dirty="0" smtClean="0">
                <a:latin typeface="Roboto Mono"/>
                <a:ea typeface="Roboto Mono"/>
                <a:cs typeface="Roboto Mono"/>
                <a:sym typeface="Roboto Mono"/>
              </a:rPr>
              <a:t>KINECT,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o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all defects of the device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will be shared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with the robot’s Limitations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sz="1200" b="1" i="1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The Robot uses </a:t>
            </a:r>
            <a:r>
              <a:rPr lang="en-US" sz="1200" b="1" i="1" dirty="0">
                <a:latin typeface="Roboto Mono"/>
                <a:ea typeface="Roboto Mono"/>
                <a:cs typeface="Roboto Mono"/>
                <a:sym typeface="Roboto Mono"/>
              </a:rPr>
              <a:t>Deep Learning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which requires time to compute even on modern GPUs.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The accuracy of Grasps varies with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object to object.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The robot </a:t>
            </a:r>
            <a:r>
              <a:rPr lang="en-US" sz="1200" b="1" i="1" dirty="0" smtClean="0">
                <a:latin typeface="Roboto Mono"/>
                <a:ea typeface="Roboto Mono"/>
                <a:cs typeface="Roboto Mono"/>
                <a:sym typeface="Roboto Mono"/>
              </a:rPr>
              <a:t>can't </a:t>
            </a:r>
            <a:r>
              <a:rPr lang="en-US" sz="1200" b="1" i="1" dirty="0">
                <a:latin typeface="Roboto Mono"/>
                <a:ea typeface="Roboto Mono"/>
                <a:cs typeface="Roboto Mono"/>
                <a:sym typeface="Roboto Mono"/>
              </a:rPr>
              <a:t>grasp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cloth like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soft(Non-rigid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) materials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and completely transparent objects.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Works Best when placed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horizontal, although it can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be mounted on walls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but performance will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decrease when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it is mounted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vertically.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Is not able to predict contact forces and the strength used to grip the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object,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hus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object may fall off while on transport.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Limited range to carry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objects but can be improved as per demanded.</a:t>
            </a: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The robot has only 1 degree of freedom if the robot is not able to grab the object through both the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methods, it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will leave the object without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anymore attempts.</a:t>
            </a: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The robot can only pick up objects which are inside a certain volume range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depending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on the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gripper’s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specifications.</a:t>
            </a: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sz="1200" b="1" i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8"/>
          <p:cNvSpPr txBox="1"/>
          <p:nvPr/>
        </p:nvSpPr>
        <p:spPr>
          <a:xfrm>
            <a:off x="135875" y="145275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u="sng" dirty="0">
                <a:latin typeface="Roboto Mono"/>
                <a:ea typeface="Roboto Mono"/>
                <a:cs typeface="Roboto Mono"/>
                <a:sym typeface="Roboto Mono"/>
              </a:rPr>
              <a:t>Robot Visualization -3D Diagram/Sketch</a:t>
            </a:r>
            <a:endParaRPr sz="2400" b="1" u="sng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3" name="conv">
            <a:hlinkClick r:id="" action="ppaction://media"/>
            <a:extLst>
              <a:ext uri="{FF2B5EF4-FFF2-40B4-BE49-F238E27FC236}">
                <a16:creationId xmlns:a16="http://schemas.microsoft.com/office/drawing/2014/main" xmlns="" id="{11F05824-4A29-4282-BB78-065D959D6D7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8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25140" y="2367515"/>
            <a:ext cx="4159614" cy="23397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E444CEA-BB7B-4DB0-800F-5F066F317180}"/>
              </a:ext>
            </a:extLst>
          </p:cNvPr>
          <p:cNvSpPr txBox="1"/>
          <p:nvPr/>
        </p:nvSpPr>
        <p:spPr>
          <a:xfrm>
            <a:off x="4267666" y="4399522"/>
            <a:ext cx="3108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WORKING VIDEO CLICK TO PLAY: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A6A24FE-8E2F-4355-B3ED-9F15A13FE4D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387" t="32662" r="16342" b="26133"/>
          <a:stretch/>
        </p:blipFill>
        <p:spPr>
          <a:xfrm>
            <a:off x="313074" y="3317714"/>
            <a:ext cx="3793181" cy="13895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D05B71A-EDE1-426A-BD96-B62C7C0DFE2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000" t="10749" r="10853" b="32334"/>
          <a:stretch/>
        </p:blipFill>
        <p:spPr>
          <a:xfrm>
            <a:off x="4225138" y="838217"/>
            <a:ext cx="4159614" cy="14900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9F4F001-4DF8-44EB-A1C8-34DB185E056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8139" r="17287"/>
          <a:stretch/>
        </p:blipFill>
        <p:spPr>
          <a:xfrm>
            <a:off x="1611147" y="636624"/>
            <a:ext cx="2495108" cy="2571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89ABE13-B33E-47E7-A507-3FDF04E779C5}"/>
              </a:ext>
            </a:extLst>
          </p:cNvPr>
          <p:cNvSpPr txBox="1"/>
          <p:nvPr/>
        </p:nvSpPr>
        <p:spPr>
          <a:xfrm>
            <a:off x="137229" y="844574"/>
            <a:ext cx="14221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10"/>
              </a:rPr>
              <a:t>DOWNLOAD</a:t>
            </a:r>
            <a:br>
              <a:rPr lang="en-US" dirty="0">
                <a:hlinkClick r:id="rId10"/>
              </a:rPr>
            </a:br>
            <a:r>
              <a:rPr lang="en-US" dirty="0">
                <a:hlinkClick r:id="rId10"/>
              </a:rPr>
              <a:t>SIMULATED </a:t>
            </a:r>
          </a:p>
          <a:p>
            <a:r>
              <a:rPr lang="en-US" dirty="0">
                <a:hlinkClick r:id="rId10"/>
              </a:rPr>
              <a:t>MODEL HERE: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9"/>
          <p:cNvSpPr txBox="1"/>
          <p:nvPr/>
        </p:nvSpPr>
        <p:spPr>
          <a:xfrm>
            <a:off x="135875" y="145275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Architecture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134D280-D66D-41A5-BB3E-9625754E88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865"/>
          <a:stretch/>
        </p:blipFill>
        <p:spPr>
          <a:xfrm>
            <a:off x="4177101" y="36798"/>
            <a:ext cx="4966899" cy="4790379"/>
          </a:xfrm>
          <a:prstGeom prst="rect">
            <a:avLst/>
          </a:prstGeom>
        </p:spPr>
      </p:pic>
      <p:sp>
        <p:nvSpPr>
          <p:cNvPr id="201" name="Google Shape;201;p39"/>
          <p:cNvSpPr txBox="1"/>
          <p:nvPr/>
        </p:nvSpPr>
        <p:spPr>
          <a:xfrm>
            <a:off x="135875" y="1609044"/>
            <a:ext cx="4280181" cy="3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The Robot uses an Arduino mega for bi-directional communication with a PC where major calculations will be done.</a:t>
            </a: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2x NVIDIA GPU’s with a Cloud based GPU farm will be used for fast deep learning processing. </a:t>
            </a: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An Xbox Kinect will be used for getting depth info of the scene.</a:t>
            </a: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The robot has two reed switches and a infrared depth  sensor to determine the homing position of the grasper.</a:t>
            </a: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/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F7F2D34-4AEA-4183-A3AC-B4564868CF95}"/>
              </a:ext>
            </a:extLst>
          </p:cNvPr>
          <p:cNvSpPr txBox="1"/>
          <p:nvPr/>
        </p:nvSpPr>
        <p:spPr>
          <a:xfrm>
            <a:off x="5982586" y="4616534"/>
            <a:ext cx="20313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u="sng" dirty="0"/>
              <a:t>System architecture flowchart</a:t>
            </a:r>
            <a:endParaRPr lang="en-IN" sz="1100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40"/>
          <p:cNvSpPr txBox="1"/>
          <p:nvPr/>
        </p:nvSpPr>
        <p:spPr>
          <a:xfrm>
            <a:off x="135875" y="0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oboto Mono"/>
                <a:ea typeface="Roboto Mono"/>
                <a:cs typeface="Roboto Mono"/>
                <a:sym typeface="Roboto Mono"/>
              </a:rPr>
              <a:t>Brief on Programming Module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8" name="Google Shape;208;p40"/>
          <p:cNvSpPr txBox="1"/>
          <p:nvPr/>
        </p:nvSpPr>
        <p:spPr>
          <a:xfrm>
            <a:off x="79169" y="2367264"/>
            <a:ext cx="8547000" cy="3263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u="sng" dirty="0">
                <a:latin typeface="Roboto Mono"/>
                <a:ea typeface="Roboto Mono"/>
                <a:cs typeface="Roboto Mono"/>
                <a:sym typeface="Roboto Mono"/>
              </a:rPr>
              <a:t>Software and Packages Used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1" u="sng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1" dirty="0">
                <a:latin typeface="Roboto Mono"/>
                <a:ea typeface="Roboto Mono"/>
                <a:cs typeface="Roboto Mono"/>
                <a:sym typeface="Roboto Mono"/>
              </a:rPr>
              <a:t>Python 3.7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and </a:t>
            </a:r>
            <a:r>
              <a:rPr lang="en-US" sz="1200" b="1" i="1" dirty="0"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 will be used in the </a:t>
            </a:r>
            <a:r>
              <a:rPr lang="en-US" sz="1200" b="1" i="1" dirty="0">
                <a:latin typeface="Roboto Mono"/>
                <a:ea typeface="Roboto Mono"/>
                <a:cs typeface="Roboto Mono"/>
                <a:sym typeface="Roboto Mono"/>
              </a:rPr>
              <a:t>Ubuntu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 and </a:t>
            </a:r>
            <a:r>
              <a:rPr lang="en-US" sz="1200" b="1" i="1" dirty="0" smtClean="0">
                <a:latin typeface="Roboto Mono"/>
                <a:ea typeface="Roboto Mono"/>
                <a:cs typeface="Roboto Mono"/>
                <a:sym typeface="Roboto Mono"/>
              </a:rPr>
              <a:t>Windows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. For faster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computation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codes are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written in </a:t>
            </a:r>
            <a:r>
              <a:rPr lang="en-US" sz="1200" b="1" i="1" dirty="0">
                <a:latin typeface="Roboto Mono"/>
                <a:ea typeface="Roboto Mono"/>
                <a:cs typeface="Roboto Mono"/>
                <a:sym typeface="Roboto Mono"/>
              </a:rPr>
              <a:t>CUDA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 and compiled to </a:t>
            </a:r>
            <a:r>
              <a:rPr lang="en-US" sz="1200" b="1" i="1" dirty="0"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lang="en-US" sz="1200" b="1" i="1" dirty="0" smtClean="0">
                <a:latin typeface="Roboto Mono"/>
                <a:ea typeface="Roboto Mono"/>
                <a:cs typeface="Roboto Mono"/>
                <a:sym typeface="Roboto Mono"/>
              </a:rPr>
              <a:t>ubin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 and then get executed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in the GPU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itself.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For coding </a:t>
            </a:r>
            <a:r>
              <a:rPr lang="en-US" sz="1200" b="1" i="1" dirty="0">
                <a:latin typeface="Roboto Mono"/>
                <a:ea typeface="Roboto Mono"/>
                <a:cs typeface="Roboto Mono"/>
                <a:sym typeface="Roboto Mono"/>
              </a:rPr>
              <a:t>Arduino C++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will be used and </a:t>
            </a:r>
            <a:r>
              <a:rPr lang="en-US" sz="1200" b="1" i="1" dirty="0" err="1" smtClean="0">
                <a:latin typeface="Roboto Mono"/>
                <a:ea typeface="Roboto Mono"/>
                <a:cs typeface="Roboto Mono"/>
                <a:sym typeface="Roboto Mono"/>
              </a:rPr>
              <a:t>AutoIt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will serve as the front end to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receive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signals on the PC side on windows. All programs that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are need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to be flashed to hardware will be written into packages to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make them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more portable. ROS packages mainly </a:t>
            </a:r>
            <a:r>
              <a:rPr lang="en-US" sz="1200" b="1" i="1" dirty="0" err="1">
                <a:latin typeface="Roboto Mono"/>
                <a:ea typeface="Roboto Mono"/>
                <a:cs typeface="Roboto Mono"/>
                <a:sym typeface="Roboto Mono"/>
              </a:rPr>
              <a:t>GrabIT</a:t>
            </a:r>
            <a:r>
              <a:rPr lang="en-US" sz="1200" b="1" i="1" dirty="0">
                <a:latin typeface="Roboto Mono"/>
                <a:ea typeface="Roboto Mono"/>
                <a:cs typeface="Roboto Mono"/>
                <a:sym typeface="Roboto Mono"/>
              </a:rPr>
              <a:t>!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 is converted to native python so as to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make it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more </a:t>
            </a:r>
            <a:r>
              <a:rPr lang="en-US" sz="1200" dirty="0" smtClean="0">
                <a:latin typeface="Roboto Mono"/>
                <a:ea typeface="Roboto Mono"/>
                <a:cs typeface="Roboto Mono"/>
                <a:sym typeface="Roboto Mono"/>
              </a:rPr>
              <a:t>flexible </a:t>
            </a: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while programming.</a:t>
            </a:r>
          </a:p>
          <a:p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</a:p>
          <a:p>
            <a:r>
              <a:rPr lang="en-US" sz="1200" b="1" i="1" dirty="0" err="1"/>
              <a:t>Tensorflow</a:t>
            </a:r>
            <a:r>
              <a:rPr lang="en-US" sz="1200" dirty="0"/>
              <a:t> will be primarily used for Deep learning purposes. A dataset for feature extraction will be trained. </a:t>
            </a:r>
            <a:r>
              <a:rPr lang="en-US" sz="1200" b="1" i="1" dirty="0"/>
              <a:t>Kinect</a:t>
            </a:r>
            <a:r>
              <a:rPr lang="en-US" sz="1200" dirty="0"/>
              <a:t> will be used to extract </a:t>
            </a:r>
            <a:r>
              <a:rPr lang="en-US" sz="1200" dirty="0" smtClean="0"/>
              <a:t>3-D </a:t>
            </a:r>
            <a:r>
              <a:rPr lang="en-US" sz="1200" dirty="0"/>
              <a:t>data of the world. For finding depth using data from </a:t>
            </a:r>
            <a:r>
              <a:rPr lang="en-US" sz="1200" i="1" dirty="0" smtClean="0"/>
              <a:t>Kinect</a:t>
            </a:r>
            <a:r>
              <a:rPr lang="en-US" sz="1200" dirty="0" smtClean="0"/>
              <a:t>,  </a:t>
            </a:r>
            <a:r>
              <a:rPr lang="en-US" sz="1200" b="1" i="1" dirty="0" err="1"/>
              <a:t>OpenCV</a:t>
            </a:r>
            <a:r>
              <a:rPr lang="en-US" sz="1200" b="1" i="1" dirty="0"/>
              <a:t>-python</a:t>
            </a:r>
            <a:r>
              <a:rPr lang="en-US" sz="1200" dirty="0"/>
              <a:t> will be used. Kinect belongs to a class of depth sensors which are compatible with </a:t>
            </a:r>
            <a:r>
              <a:rPr lang="en-US" sz="1200" b="1" i="1" dirty="0" err="1"/>
              <a:t>OpenNI</a:t>
            </a:r>
            <a:r>
              <a:rPr lang="en-US" sz="1200" dirty="0"/>
              <a:t>. </a:t>
            </a:r>
            <a:r>
              <a:rPr lang="en-US" sz="1200" dirty="0" smtClean="0"/>
              <a:t> </a:t>
            </a:r>
            <a:r>
              <a:rPr lang="en-US" sz="1200" dirty="0" err="1" smtClean="0"/>
              <a:t>OpenNI</a:t>
            </a:r>
            <a:r>
              <a:rPr lang="en-US" sz="1200" dirty="0" smtClean="0"/>
              <a:t> </a:t>
            </a:r>
            <a:r>
              <a:rPr lang="en-US" sz="1200" dirty="0"/>
              <a:t>supports sensors through </a:t>
            </a:r>
            <a:r>
              <a:rPr lang="en-US" sz="1200" b="1" i="1" dirty="0" err="1"/>
              <a:t>VideoCapture</a:t>
            </a:r>
            <a:r>
              <a:rPr lang="en-US" sz="1200" dirty="0"/>
              <a:t> class, Depth map, BGR image and other form of outputs can be retrieved using interface of </a:t>
            </a:r>
            <a:r>
              <a:rPr lang="en-US" sz="1200" b="1" i="1" dirty="0" err="1"/>
              <a:t>VideoCapture</a:t>
            </a:r>
            <a:r>
              <a:rPr lang="en-US" sz="1200" dirty="0"/>
              <a:t>. We have to configure </a:t>
            </a:r>
            <a:r>
              <a:rPr lang="en-US" sz="1200" i="1" dirty="0" err="1"/>
              <a:t>OpenCV</a:t>
            </a:r>
            <a:r>
              <a:rPr lang="en-US" sz="1200" dirty="0"/>
              <a:t> with </a:t>
            </a:r>
            <a:r>
              <a:rPr lang="en-US" sz="1200" i="1" dirty="0" err="1"/>
              <a:t>OpenNI</a:t>
            </a:r>
            <a:r>
              <a:rPr lang="en-US" sz="1200" dirty="0"/>
              <a:t> by setting </a:t>
            </a:r>
            <a:r>
              <a:rPr lang="en-US" sz="1200" b="1" i="1" dirty="0"/>
              <a:t>WITH_OPENNI</a:t>
            </a:r>
            <a:r>
              <a:rPr lang="en-US" sz="1200" dirty="0"/>
              <a:t> flag in </a:t>
            </a:r>
            <a:r>
              <a:rPr lang="en-US" sz="1200" b="1" i="1" dirty="0" err="1"/>
              <a:t>CMake</a:t>
            </a:r>
            <a:r>
              <a:rPr lang="en-US" sz="1200" dirty="0"/>
              <a:t>. </a:t>
            </a:r>
            <a:r>
              <a:rPr lang="en-US" sz="1200" dirty="0" smtClean="0"/>
              <a:t> </a:t>
            </a:r>
            <a:r>
              <a:rPr lang="en-US" sz="1200" b="1" i="1" dirty="0" err="1" smtClean="0"/>
              <a:t>PrimeSensor</a:t>
            </a:r>
            <a:r>
              <a:rPr lang="en-US" sz="1200" dirty="0" smtClean="0"/>
              <a:t> </a:t>
            </a:r>
            <a:r>
              <a:rPr lang="en-US" sz="1200" dirty="0"/>
              <a:t>module is used to grab data from </a:t>
            </a:r>
            <a:r>
              <a:rPr lang="en-US" sz="1200" i="1" dirty="0" err="1"/>
              <a:t>kinect</a:t>
            </a:r>
            <a:r>
              <a:rPr lang="en-US" sz="1200" dirty="0"/>
              <a:t>. We will be Using </a:t>
            </a:r>
            <a:r>
              <a:rPr lang="en-US" sz="1200" i="1" dirty="0" err="1"/>
              <a:t>Argparse</a:t>
            </a:r>
            <a:r>
              <a:rPr lang="en-US" sz="1200" dirty="0"/>
              <a:t> library for parsing </a:t>
            </a:r>
            <a:r>
              <a:rPr lang="en-US" sz="1200" dirty="0" err="1"/>
              <a:t>customised</a:t>
            </a:r>
            <a:r>
              <a:rPr lang="en-US" sz="1200" dirty="0"/>
              <a:t> arguments in our program. </a:t>
            </a:r>
            <a:r>
              <a:rPr lang="en-US" sz="1200" b="1" i="1" dirty="0" err="1"/>
              <a:t>Libfreenect</a:t>
            </a:r>
            <a:r>
              <a:rPr lang="en-US" sz="1200" dirty="0"/>
              <a:t> and </a:t>
            </a:r>
            <a:r>
              <a:rPr lang="en-US" sz="1200" b="1" i="1" dirty="0" err="1"/>
              <a:t>OpenNI</a:t>
            </a:r>
            <a:r>
              <a:rPr lang="en-US" sz="1200" b="1" i="1" dirty="0"/>
              <a:t> </a:t>
            </a:r>
            <a:r>
              <a:rPr lang="en-US" sz="1200" dirty="0"/>
              <a:t>are used as framework for Kinect which enables us to get a RGBD map of the world which is supplied to a neural network for analysis.</a:t>
            </a:r>
          </a:p>
          <a:p>
            <a:endParaRPr lang="en-US" sz="1200" dirty="0"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n-US" b="1" dirty="0">
                <a:latin typeface="Roboto Mono" panose="020B0604020202020204" charset="0"/>
                <a:ea typeface="Roboto Mono" panose="020B0604020202020204" charset="0"/>
              </a:rPr>
              <a:t>Approach for Real world mapping</a:t>
            </a:r>
          </a:p>
          <a:p>
            <a:endParaRPr lang="en-US" sz="1200" dirty="0">
              <a:latin typeface="Roboto Mono" panose="020B0604020202020204" charset="0"/>
              <a:ea typeface="Roboto Mono" panose="020B0604020202020204" charset="0"/>
            </a:endParaRPr>
          </a:p>
          <a:p>
            <a:r>
              <a:rPr lang="en-US" sz="1200" b="1" i="1" dirty="0">
                <a:latin typeface="Roboto Mono" panose="020B0604020202020204" charset="0"/>
                <a:ea typeface="Roboto Mono" panose="020B0604020202020204" charset="0"/>
              </a:rPr>
              <a:t>RTAB-Map</a:t>
            </a:r>
            <a:r>
              <a:rPr lang="en-US" sz="1200" i="1" dirty="0">
                <a:latin typeface="Roboto Mono" panose="020B0604020202020204" charset="0"/>
                <a:ea typeface="Roboto Mono" panose="020B0604020202020204" charset="0"/>
              </a:rPr>
              <a:t> is a RGB-D Graph-Based SLAM </a:t>
            </a:r>
            <a:r>
              <a:rPr lang="en-US" sz="1200" dirty="0">
                <a:latin typeface="Roboto Mono" panose="020B0604020202020204" charset="0"/>
                <a:ea typeface="Roboto Mono" panose="020B0604020202020204" charset="0"/>
              </a:rPr>
              <a:t>approach based on an additive appearance-based loop closure </a:t>
            </a:r>
            <a:r>
              <a:rPr lang="en-US" sz="1200" dirty="0" smtClean="0">
                <a:latin typeface="Roboto Mono" panose="020B0604020202020204" charset="0"/>
                <a:ea typeface="Roboto Mono" panose="020B0604020202020204" charset="0"/>
              </a:rPr>
              <a:t>detector. Loop </a:t>
            </a:r>
            <a:r>
              <a:rPr lang="en-US" sz="1200" dirty="0">
                <a:latin typeface="Roboto Mono" panose="020B0604020202020204" charset="0"/>
                <a:ea typeface="Roboto Mono" panose="020B0604020202020204" charset="0"/>
              </a:rPr>
              <a:t>closure detection is essential for the mapping process as it determines map completion and also allows the bot to localize itself. The underlying structure of the map </a:t>
            </a:r>
            <a:r>
              <a:rPr lang="en-US" sz="1200" dirty="0" smtClean="0">
                <a:latin typeface="Roboto Mono" panose="020B0604020202020204" charset="0"/>
                <a:ea typeface="Roboto Mono" panose="020B0604020202020204" charset="0"/>
              </a:rPr>
              <a:t>is essentially </a:t>
            </a:r>
            <a:r>
              <a:rPr lang="en-US" sz="1200" dirty="0">
                <a:latin typeface="Roboto Mono" panose="020B0604020202020204" charset="0"/>
                <a:ea typeface="Roboto Mono" panose="020B0604020202020204" charset="0"/>
              </a:rPr>
              <a:t>a graph which consists of nodes and links.</a:t>
            </a: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2"/>
          <p:cNvSpPr txBox="1"/>
          <p:nvPr/>
        </p:nvSpPr>
        <p:spPr>
          <a:xfrm>
            <a:off x="100432" y="0"/>
            <a:ext cx="9383809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US" sz="1200" b="1" u="sng" dirty="0"/>
              <a:t>Modules used (deployed)</a:t>
            </a:r>
          </a:p>
          <a:p>
            <a:pPr fontAlgn="base"/>
            <a:endParaRPr lang="en-US" sz="1200" b="1" dirty="0"/>
          </a:p>
          <a:p>
            <a:pPr fontAlgn="base"/>
            <a:r>
              <a:rPr lang="en-US" sz="1200" b="1" u="sng" dirty="0"/>
              <a:t>Image Classifier</a:t>
            </a:r>
          </a:p>
          <a:p>
            <a:pPr fontAlgn="base"/>
            <a:r>
              <a:rPr lang="en-US" sz="1200" b="1" dirty="0" err="1"/>
              <a:t>TFLearn</a:t>
            </a:r>
            <a:r>
              <a:rPr lang="en-US" sz="1200" dirty="0"/>
              <a:t> – Deep learning library featuring a higher-level API for TensorFlow used to create layers of our CNN</a:t>
            </a:r>
          </a:p>
          <a:p>
            <a:pPr fontAlgn="base"/>
            <a:r>
              <a:rPr lang="en-US" sz="1200" b="1" dirty="0" err="1"/>
              <a:t>tqdm</a:t>
            </a:r>
            <a:r>
              <a:rPr lang="en-US" sz="1200" dirty="0"/>
              <a:t> – Instantly make your loops show a smart progress meter, just for simple designing sake</a:t>
            </a:r>
          </a:p>
          <a:p>
            <a:pPr fontAlgn="base"/>
            <a:r>
              <a:rPr lang="en-US" sz="1200" b="1" dirty="0" err="1"/>
              <a:t>Numpy</a:t>
            </a:r>
            <a:r>
              <a:rPr lang="en-US" sz="1200" b="1" dirty="0"/>
              <a:t> </a:t>
            </a:r>
            <a:r>
              <a:rPr lang="en-US" sz="1200" dirty="0"/>
              <a:t>– To process the image matrices</a:t>
            </a:r>
          </a:p>
          <a:p>
            <a:pPr fontAlgn="base"/>
            <a:r>
              <a:rPr lang="en-US" sz="1200" b="1" dirty="0" err="1" smtClean="0"/>
              <a:t>OpenCV</a:t>
            </a:r>
            <a:r>
              <a:rPr lang="en-US" sz="1200" dirty="0"/>
              <a:t> – To process the image like converting them to grayscale and etc.</a:t>
            </a:r>
          </a:p>
          <a:p>
            <a:pPr fontAlgn="base"/>
            <a:r>
              <a:rPr lang="en-US" sz="1200" b="1" dirty="0" err="1"/>
              <a:t>os</a:t>
            </a:r>
            <a:r>
              <a:rPr lang="en-US" sz="1200" dirty="0"/>
              <a:t> – To access the file system to read the image from the train and test directory from our machines</a:t>
            </a:r>
          </a:p>
          <a:p>
            <a:pPr fontAlgn="base"/>
            <a:r>
              <a:rPr lang="en-US" sz="1200" b="1" dirty="0"/>
              <a:t>random</a:t>
            </a:r>
            <a:r>
              <a:rPr lang="en-US" sz="1200" dirty="0"/>
              <a:t> – To shuffle the data to overcome the biasing</a:t>
            </a:r>
          </a:p>
          <a:p>
            <a:pPr fontAlgn="base"/>
            <a:r>
              <a:rPr lang="en-US" sz="1200" b="1" dirty="0"/>
              <a:t>matplotlib</a:t>
            </a:r>
            <a:r>
              <a:rPr lang="en-US" sz="1200" dirty="0"/>
              <a:t> – To display the result of our predictive outcome.</a:t>
            </a:r>
          </a:p>
          <a:p>
            <a:pPr fontAlgn="base"/>
            <a:r>
              <a:rPr lang="en-US" sz="1200" b="1" dirty="0" err="1"/>
              <a:t>tensorflow</a:t>
            </a:r>
            <a:r>
              <a:rPr lang="en-US" sz="1200" dirty="0"/>
              <a:t> – Just to use the </a:t>
            </a:r>
            <a:r>
              <a:rPr lang="en-US" sz="1200" dirty="0" err="1"/>
              <a:t>tensorboard</a:t>
            </a:r>
            <a:r>
              <a:rPr lang="en-US" sz="1200" dirty="0"/>
              <a:t> to compare the loss and </a:t>
            </a:r>
            <a:r>
              <a:rPr lang="en-US" sz="1200" dirty="0" err="1"/>
              <a:t>adam</a:t>
            </a:r>
            <a:r>
              <a:rPr lang="en-US" sz="1200" dirty="0"/>
              <a:t> curve our result data or obtained log.</a:t>
            </a:r>
          </a:p>
          <a:p>
            <a:pPr fontAlgn="base"/>
            <a:endParaRPr lang="en-US" sz="1200" dirty="0"/>
          </a:p>
          <a:p>
            <a:pPr fontAlgn="base"/>
            <a:r>
              <a:rPr lang="en-US" sz="1200" b="1" u="sng" dirty="0"/>
              <a:t>Kinect Framework</a:t>
            </a:r>
          </a:p>
          <a:p>
            <a:pPr fontAlgn="base"/>
            <a:r>
              <a:rPr lang="en-US" sz="1200" b="1" dirty="0" err="1" smtClean="0"/>
              <a:t>OpenNI</a:t>
            </a:r>
            <a:r>
              <a:rPr lang="en-US" sz="1200" b="1" dirty="0" smtClean="0"/>
              <a:t> </a:t>
            </a:r>
            <a:r>
              <a:rPr lang="en-US" sz="1200" dirty="0"/>
              <a:t>- Kinect interaction with </a:t>
            </a:r>
            <a:r>
              <a:rPr lang="en-US" sz="1200" dirty="0" err="1" smtClean="0"/>
              <a:t>OpenCV</a:t>
            </a:r>
            <a:r>
              <a:rPr lang="en-US" sz="1200" dirty="0" smtClean="0"/>
              <a:t> </a:t>
            </a:r>
            <a:r>
              <a:rPr lang="en-US" sz="1200" dirty="0"/>
              <a:t>support</a:t>
            </a:r>
            <a:endParaRPr lang="en-US" sz="1200" b="1" dirty="0"/>
          </a:p>
          <a:p>
            <a:pPr fontAlgn="base"/>
            <a:r>
              <a:rPr lang="en-US" sz="1200" b="1" dirty="0" err="1"/>
              <a:t>Libfreenect</a:t>
            </a:r>
            <a:r>
              <a:rPr lang="en-US" sz="1200" b="1" dirty="0"/>
              <a:t> </a:t>
            </a:r>
            <a:r>
              <a:rPr lang="en-US" sz="1200" dirty="0"/>
              <a:t>– More faster direct Kinect interaction but in C with more functions.</a:t>
            </a:r>
          </a:p>
          <a:p>
            <a:pPr fontAlgn="base"/>
            <a:endParaRPr lang="en-US" sz="1200" b="1" dirty="0"/>
          </a:p>
          <a:p>
            <a:pPr fontAlgn="base"/>
            <a:r>
              <a:rPr lang="en-US" sz="1200" b="1" u="sng" dirty="0"/>
              <a:t>Languages Used</a:t>
            </a:r>
          </a:p>
          <a:p>
            <a:pPr fontAlgn="base"/>
            <a:endParaRPr lang="en-US" sz="1200" b="1" u="sng" dirty="0"/>
          </a:p>
          <a:p>
            <a:pPr fontAlgn="base"/>
            <a:r>
              <a:rPr lang="en-US" sz="1200" b="1" dirty="0"/>
              <a:t>Python </a:t>
            </a:r>
            <a:r>
              <a:rPr lang="en-US" sz="1200" dirty="0"/>
              <a:t>– Core Interface in mathematical computing at computer side</a:t>
            </a:r>
            <a:endParaRPr lang="en-US" sz="1200" b="1" dirty="0"/>
          </a:p>
          <a:p>
            <a:pPr fontAlgn="base"/>
            <a:r>
              <a:rPr lang="en-US" sz="1200" b="1" dirty="0"/>
              <a:t>C </a:t>
            </a:r>
            <a:r>
              <a:rPr lang="en-US" sz="1200" dirty="0"/>
              <a:t>– To program the hardware as well as to extract data using </a:t>
            </a:r>
            <a:r>
              <a:rPr lang="en-US" sz="1200" dirty="0" err="1"/>
              <a:t>libfreenect</a:t>
            </a:r>
            <a:endParaRPr lang="en-US" sz="1200" b="1" dirty="0"/>
          </a:p>
          <a:p>
            <a:pPr fontAlgn="base"/>
            <a:r>
              <a:rPr lang="en-US" sz="1200" b="1" dirty="0"/>
              <a:t>C# </a:t>
            </a:r>
            <a:r>
              <a:rPr lang="en-US" sz="1200" dirty="0"/>
              <a:t>– Implement a GUI for the robot</a:t>
            </a:r>
            <a:endParaRPr lang="en-US" sz="1200" b="1" dirty="0"/>
          </a:p>
          <a:p>
            <a:pPr fontAlgn="base"/>
            <a:r>
              <a:rPr lang="en-US" sz="1200" b="1" dirty="0"/>
              <a:t>C++</a:t>
            </a:r>
            <a:r>
              <a:rPr lang="en-US" sz="1200" dirty="0"/>
              <a:t> – Programing hardware</a:t>
            </a:r>
            <a:endParaRPr lang="en-US" sz="1200" b="1" dirty="0"/>
          </a:p>
          <a:p>
            <a:pPr fontAlgn="base"/>
            <a:r>
              <a:rPr lang="en-US" sz="1200" b="1" smtClean="0"/>
              <a:t>AutoIt</a:t>
            </a:r>
            <a:r>
              <a:rPr lang="en-US" sz="1200" b="1" dirty="0" smtClean="0"/>
              <a:t> </a:t>
            </a:r>
            <a:r>
              <a:rPr lang="en-US" sz="1200" dirty="0"/>
              <a:t>– Used at host for serial communication with hardware faster.</a:t>
            </a:r>
          </a:p>
          <a:p>
            <a:pPr fontAlgn="base"/>
            <a:endParaRPr lang="en-US" sz="1200" b="1" dirty="0"/>
          </a:p>
          <a:p>
            <a:pPr fontAlgn="base"/>
            <a:r>
              <a:rPr lang="en-US" sz="1200" b="1" dirty="0"/>
              <a:t>Code samples: </a:t>
            </a:r>
            <a:r>
              <a:rPr lang="en-US" sz="1200" dirty="0">
                <a:hlinkClick r:id="rId4"/>
              </a:rPr>
              <a:t>Image Classification</a:t>
            </a:r>
            <a:r>
              <a:rPr lang="en-US" sz="1200" dirty="0"/>
              <a:t> , Kinect </a:t>
            </a:r>
            <a:r>
              <a:rPr lang="en-US" sz="1200" dirty="0" err="1"/>
              <a:t>pointcloud</a:t>
            </a:r>
            <a:endParaRPr lang="en-US" sz="1200" dirty="0"/>
          </a:p>
          <a:p>
            <a:pPr fontAlgn="base"/>
            <a:endParaRPr lang="en-US" sz="1200" b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</TotalTime>
  <Words>900</Words>
  <Application>Microsoft Office PowerPoint</Application>
  <PresentationFormat>On-screen Show (16:9)</PresentationFormat>
  <Paragraphs>189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Roboto Mono</vt:lpstr>
      <vt:lpstr>Cambria</vt:lpstr>
      <vt:lpstr>Proxima Nova</vt:lpstr>
      <vt:lpstr>Roboto</vt:lpstr>
      <vt:lpstr>Calibri</vt:lpstr>
      <vt:lpstr>Wingdings</vt:lpstr>
      <vt:lpstr>Quattrocento Sans</vt:lpstr>
      <vt:lpstr>Material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Tarun Sharma</cp:lastModifiedBy>
  <cp:revision>60</cp:revision>
  <dcterms:modified xsi:type="dcterms:W3CDTF">2020-07-12T12:21:46Z</dcterms:modified>
</cp:coreProperties>
</file>